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Source Sans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Lato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SourceSansPro-bold.fntdata"/><Relationship Id="rId10" Type="http://schemas.openxmlformats.org/officeDocument/2006/relationships/slide" Target="slides/slide6.xml"/><Relationship Id="rId32" Type="http://schemas.openxmlformats.org/officeDocument/2006/relationships/font" Target="fonts/SourceSansPro-regular.fntdata"/><Relationship Id="rId13" Type="http://schemas.openxmlformats.org/officeDocument/2006/relationships/slide" Target="slides/slide9.xml"/><Relationship Id="rId35" Type="http://schemas.openxmlformats.org/officeDocument/2006/relationships/font" Target="fonts/SourceSansPro-boldItalic.fntdata"/><Relationship Id="rId12" Type="http://schemas.openxmlformats.org/officeDocument/2006/relationships/slide" Target="slides/slide8.xml"/><Relationship Id="rId34" Type="http://schemas.openxmlformats.org/officeDocument/2006/relationships/font" Target="fonts/SourceSansPr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e496d0368_0_2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7e496d036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496d0368_0_1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496d036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496d0368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7e496d036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e496385a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e496385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e496385a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e496385a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02f0513f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02f0513f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496d0368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7e496d03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e496d0368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7e496d03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e496d0368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7e496d03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030c0734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030c073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i="0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b="1" sz="6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◎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◉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◎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◉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b="0" i="0" sz="26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i="0" sz="48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b="1" sz="4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b="0" i="0" sz="3000" u="none" cap="none" strike="noStrik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b="0" i="0" sz="2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300"/>
              <a:buFont typeface="Source Sans Pro"/>
              <a:buNone/>
              <a:defRPr b="1" i="0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sobhanmoosavi/us-accidents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mohansacharya/graduate-admissions" TargetMode="External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shivamb/netflix-shows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sudalairajkumar/novel-corona-virus-2019-dataset" TargetMode="External"/><Relationship Id="rId4" Type="http://schemas.openxmlformats.org/officeDocument/2006/relationships/hyperlink" Target="https://www.kaggle.com/datasnaek/youtube-new" TargetMode="External"/><Relationship Id="rId9" Type="http://schemas.openxmlformats.org/officeDocument/2006/relationships/hyperlink" Target="https://www.kaggle.com/zynicide/wine-reviews" TargetMode="External"/><Relationship Id="rId5" Type="http://schemas.openxmlformats.org/officeDocument/2006/relationships/hyperlink" Target="https://www.kaggle.com/arashnic/baseballdatabank" TargetMode="External"/><Relationship Id="rId6" Type="http://schemas.openxmlformats.org/officeDocument/2006/relationships/hyperlink" Target="https://www.kaggle.com/mrisdal/fake-news" TargetMode="External"/><Relationship Id="rId7" Type="http://schemas.openxmlformats.org/officeDocument/2006/relationships/hyperlink" Target="https://www.kaggle.com/crawford/80-cereals?fbclid=IwAR0DlJavS6UGNDF_4aTsv49nze8h1_zP_yHrVaDrnlNEoZh4fXSSwyjyrxI" TargetMode="External"/><Relationship Id="rId8" Type="http://schemas.openxmlformats.org/officeDocument/2006/relationships/hyperlink" Target="https://www.kaggle.com/leonardopena/top50spotify2019/task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budatascienceandanalytics/Datathon_20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ctrTitle"/>
          </p:nvPr>
        </p:nvSpPr>
        <p:spPr>
          <a:xfrm>
            <a:off x="2003375" y="2133600"/>
            <a:ext cx="5807400" cy="26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</a:pPr>
            <a:r>
              <a:rPr b="1" i="0" lang="en-US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Data Science and Analytics</a:t>
            </a:r>
            <a:br>
              <a:rPr b="1" i="0" lang="en-US" sz="6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sz="3200"/>
              <a:t>Datathon</a:t>
            </a:r>
            <a:r>
              <a:rPr b="1" i="0" lang="en-US" sz="32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 20</a:t>
            </a:r>
            <a:r>
              <a:rPr lang="en-US" sz="3200"/>
              <a:t>20</a:t>
            </a:r>
            <a:r>
              <a:rPr b="1" i="0" lang="en-US" sz="32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1" i="0" sz="6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71" y="4754880"/>
            <a:ext cx="2431693" cy="198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933" y="144466"/>
            <a:ext cx="2431693" cy="198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1255975" y="991795"/>
            <a:ext cx="6793023" cy="109693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The Data Scientist Tool kit</a:t>
            </a:r>
            <a:br>
              <a:rPr b="0" i="0" lang="en-US" sz="4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b="0" i="0" sz="4000" u="none" cap="none" strike="noStrike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 result for Excel logo transparent"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02" y="1764262"/>
            <a:ext cx="1948325" cy="1148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QLite logo transparent" id="113" name="Google Shape;1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9454" y="1662142"/>
            <a:ext cx="2149691" cy="1096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ython" id="114" name="Google Shape;11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8533" y="2087878"/>
            <a:ext cx="2105263" cy="671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studio logo transparent" id="115" name="Google Shape;11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7228" y="1866381"/>
            <a:ext cx="2362469" cy="8926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321934" y="2912484"/>
            <a:ext cx="1948325" cy="3539430"/>
          </a:xfrm>
          <a:prstGeom prst="rect">
            <a:avLst/>
          </a:prstGeom>
          <a:solidFill>
            <a:srgbClr val="2B608B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industry standard for spreadsheet software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 for Binghamton University students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Starting point for any project working with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must for any resume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2436761" y="2912484"/>
            <a:ext cx="1948325" cy="3539430"/>
          </a:xfrm>
          <a:prstGeom prst="rect">
            <a:avLst/>
          </a:prstGeom>
          <a:solidFill>
            <a:srgbClr val="2B608B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Runs Structured Query Language (SQL) to store and manage large quantities of data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lang="en-US" sz="1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Lightweight</a:t>
            </a: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free version of the Microsoft SQL server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in some respect by most companies that store data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4587124" y="2912484"/>
            <a:ext cx="1986672" cy="3538728"/>
          </a:xfrm>
          <a:prstGeom prst="rect">
            <a:avLst/>
          </a:prstGeom>
          <a:solidFill>
            <a:srgbClr val="2B608B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Easy to learn and access compared to other computer programming languages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Pandas library and scikit-learn project have allowed for expansion into projects in machine learning and data manipulations 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6725832" y="2912483"/>
            <a:ext cx="1986671" cy="3538728"/>
          </a:xfrm>
          <a:prstGeom prst="rect">
            <a:avLst/>
          </a:prstGeom>
          <a:solidFill>
            <a:srgbClr val="2B608B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original statistical analysis software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 and more user friendly than other alternatives like Stata and Matlab</a:t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ource Sans Pro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Becoming preferred by employers both because of price and flexibility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Prizes</a:t>
            </a:r>
            <a:endParaRPr/>
          </a:p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866775" y="1523050"/>
            <a:ext cx="7107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Best for US Accidents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Best for Graduate Admissions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Best for Netflix Movies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Best for Miscellaneous Data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Best Beginner Project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Most Technical Project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Most Creative Project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Slack</a:t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088" y="819018"/>
            <a:ext cx="29718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339" y="1825175"/>
            <a:ext cx="4377325" cy="43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86150" y="673797"/>
            <a:ext cx="7571700" cy="7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Team Building</a:t>
            </a:r>
            <a:endParaRPr sz="4000"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786150" y="1467592"/>
            <a:ext cx="70305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-US" sz="2000"/>
              <a:t>If you don’t have a team, or are looking for more members, after this presentation ends, please go to LH 8 and we will help you find a team.</a:t>
            </a:r>
            <a:r>
              <a:rPr lang="en-US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Code of Conduct</a:t>
            </a:r>
            <a:endParaRPr/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532775" y="1520775"/>
            <a:ext cx="72552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Be respectful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No previous work may be used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Collaborate but don’t plagiarize 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Have fun!</a:t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K</a:t>
            </a:r>
            <a:r>
              <a:rPr lang="en-US" sz="4000"/>
              <a:t>auffman Incubator</a:t>
            </a:r>
            <a:endParaRPr sz="4000"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675" y="4115450"/>
            <a:ext cx="4581675" cy="23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50" y="1425198"/>
            <a:ext cx="6301875" cy="24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Bloomberg</a:t>
            </a:r>
            <a:endParaRPr sz="4000"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175" y="4778526"/>
            <a:ext cx="25336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725" y="1494800"/>
            <a:ext cx="5483776" cy="364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Have Fun!</a:t>
            </a:r>
            <a:endParaRPr sz="4000"/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41200"/>
            <a:ext cx="3819200" cy="28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850" y="1445776"/>
            <a:ext cx="20002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475" y="1445775"/>
            <a:ext cx="3429150" cy="502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b="0" i="0" lang="en-US" sz="4000" u="none" cap="none" strike="noStrik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Our Executive Board</a:t>
            </a:r>
            <a:endParaRPr/>
          </a:p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786150" y="1079575"/>
            <a:ext cx="7571700" cy="55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President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Joshua Eimer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Executive Vice President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Jeffrey Wong</a:t>
            </a:r>
            <a:endParaRPr b="0" i="0" sz="20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Chief Financial Officer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Harry Basham</a:t>
            </a:r>
            <a:endParaRPr b="0" i="0" sz="20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Vice President of Programming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Nicholas Marmann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Vice President of Public Relations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Joyce Gallo</a:t>
            </a:r>
            <a:endParaRPr b="0" i="0" sz="20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b="0" i="0" lang="en-US" sz="2000" u="none" cap="none" strike="noStrik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Vice President of Fundraising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000"/>
              <a:t>Raymond Chen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None/>
            </a:pPr>
            <a:r>
              <a:t/>
            </a:r>
            <a:endParaRPr b="0" i="0" sz="20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 b="10215" l="0" r="4662" t="13261"/>
          <a:stretch/>
        </p:blipFill>
        <p:spPr>
          <a:xfrm>
            <a:off x="5496599" y="2807050"/>
            <a:ext cx="2967700" cy="12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t/>
            </a:r>
            <a:endParaRPr sz="4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Schedule</a:t>
            </a:r>
            <a:endParaRPr/>
          </a:p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738" y="1235726"/>
            <a:ext cx="3762375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Room Schedule</a:t>
            </a:r>
            <a:endParaRPr/>
          </a:p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447125" y="1307700"/>
            <a:ext cx="7571700" cy="55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LH 7 - Saturday, 9:00 AM to 9:00 PM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Room with Presentations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Room to eat, hang out, and code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LH8 - Saturday, 9:00 AM to 9:00 PM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Opening Ceremony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Room to quietly collaborate and code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Hallway between LH 7 and 8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</a:pPr>
            <a:r>
              <a:rPr lang="en-US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Area where Food will be served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DataSet #1 - US Accidents </a:t>
            </a:r>
            <a:endParaRPr/>
          </a:p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 txBox="1"/>
          <p:nvPr/>
        </p:nvSpPr>
        <p:spPr>
          <a:xfrm>
            <a:off x="1410000" y="4492425"/>
            <a:ext cx="63240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Link: </a:t>
            </a:r>
            <a:r>
              <a:rPr lang="en-US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https://www.kaggle.com/sobhanmoosavi/us-accidents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Objectives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Visualization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Most dangerous places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Most dangerous times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Factors affecting severity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438" y="1347713"/>
            <a:ext cx="5375974" cy="30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06200" y="488325"/>
            <a:ext cx="83316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DataSet #2 - Graduate Admissions</a:t>
            </a:r>
            <a:endParaRPr/>
          </a:p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786150" y="4062900"/>
            <a:ext cx="75717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Link: </a:t>
            </a:r>
            <a:r>
              <a:rPr lang="en-US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https://www.kaggle.com/mohansacharya/graduate-admissions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Tasks: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Predict likelihood of admissions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Relevance of GRE and each other piece of criteria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150" y="1475925"/>
            <a:ext cx="7571700" cy="278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DataSet #3 - Netflix Movies </a:t>
            </a:r>
            <a:endParaRPr/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613000" y="4605525"/>
            <a:ext cx="59955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Link: </a:t>
            </a:r>
            <a:r>
              <a:rPr lang="en-US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https://www.kaggle.com/shivamb/netflix-shows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Tasks: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➢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 relationships between movies and shows to make suggestions to the user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➢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Organize shows based off several criteria (example: best rating for a horror film)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900" y="1429700"/>
            <a:ext cx="6336200" cy="30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-US" sz="4000"/>
              <a:t>DataSet #4 - Potential Data</a:t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720500" y="1446925"/>
            <a:ext cx="8232600" cy="4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1. Corona Virus - mapping the disease and spread 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3"/>
              </a:rPr>
              <a:t>https://www.kaggle.com/sudalairajkumar/novel-corona-virus-2019-dataset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2. Trending YouTube Videos - what makes something trend/predict what will trend 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4"/>
              </a:rPr>
              <a:t>https://www.kaggle.com/datasnaek/youtube-new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3.  Baseball - what stats make a team/player good 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5"/>
              </a:rPr>
              <a:t>https://www.kaggle.com/arashnic/baseballdatabank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4.  Getting Real About Fake News - predict bias 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6"/>
              </a:rPr>
              <a:t>https://www.kaggle.com/mrisdal/fake-news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5.  Cereal Data 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7"/>
              </a:rPr>
              <a:t>https://www.kaggle.com/crawford/80-cereals?fbclid=IwAR0DlJavS6UGNDF_4aTsv49nze8h1_zP_yHrVaDrnlNEoZh4fXSSwyjyrxI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6.  Spotify Song trends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8"/>
              </a:rPr>
              <a:t>https://www.kaggle.com/leonardopena/top50spotify2019/tasks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7.  Wine Reviews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800" u="sng">
                <a:latin typeface="Lato"/>
                <a:ea typeface="Lato"/>
                <a:cs typeface="Lato"/>
                <a:sym typeface="Lato"/>
                <a:hlinkClick r:id="rId9"/>
              </a:rPr>
              <a:t>https://www.kaggle.com/zynicide/wine-reviews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Github</a:t>
            </a:r>
            <a:endParaRPr sz="4000"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Link to this presentation and our tutorials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https://github.com/budatascienceandanalytics/Datathon_2020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